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Roboto" panose="02000000000000000000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2d6e95f7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2d6e95f7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5342edfd88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5342edfd88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5342edfd88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5342edfd88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8b0ef48dc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8b0ef48dc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5aff1587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5aff1587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52d6e95f7c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52d6e95f7c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52d6e95f7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52d6e95f7c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52d6e95f7c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52d6e95f7c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52d6e95f7c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52d6e95f7c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5342edfd8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5342edfd8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5342edfd8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5342edfd88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5342edfd88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5342edfd88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5342edfd88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5342edfd88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" name="Google Shape;18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21625" y="3942193"/>
            <a:ext cx="2150825" cy="1018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" name="Google Shape;39;p7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100" y="5056825"/>
            <a:ext cx="9144000" cy="86700"/>
          </a:xfrm>
          <a:prstGeom prst="rect">
            <a:avLst/>
          </a:prstGeom>
          <a:solidFill>
            <a:srgbClr val="274E13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earchsoft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s://tinyurl.com/resa-czi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czi-rs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ResearchSoft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hyperlink" Target="https://www.researchsoft.org/about-resa/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s://codeforscience.org/" TargetMode="External"/><Relationship Id="rId4" Type="http://schemas.openxmlformats.org/officeDocument/2006/relationships/image" Target="../media/image4.png"/><Relationship Id="rId9" Type="http://schemas.openxmlformats.org/officeDocument/2006/relationships/hyperlink" Target="https://www.researchsoft.org/news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ecd.org/sti/recommendation-access-to-research-data-from-public-funding.htm" TargetMode="External"/><Relationship Id="rId3" Type="http://schemas.openxmlformats.org/officeDocument/2006/relationships/hyperlink" Target="https://www.researchsoft.org/documents/people-roadmap.pdf" TargetMode="External"/><Relationship Id="rId7" Type="http://schemas.openxmlformats.org/officeDocument/2006/relationships/hyperlink" Target="https://en.unesco.org/science-sustainable-future/open-science/recommendation" TargetMode="External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researchsoft.org/blog/2022-02-24/" TargetMode="External"/><Relationship Id="rId11" Type="http://schemas.openxmlformats.org/officeDocument/2006/relationships/image" Target="../media/image1.png"/><Relationship Id="rId5" Type="http://schemas.openxmlformats.org/officeDocument/2006/relationships/hyperlink" Target="https://www.researchsoft.org/funders-forum/" TargetMode="External"/><Relationship Id="rId10" Type="http://schemas.openxmlformats.org/officeDocument/2006/relationships/hyperlink" Target="https://www.researchsoft.org/blog/2021-12/" TargetMode="External"/><Relationship Id="rId4" Type="http://schemas.openxmlformats.org/officeDocument/2006/relationships/hyperlink" Target="https://www.researchsoft.org/blog/2022-07/" TargetMode="External"/><Relationship Id="rId9" Type="http://schemas.openxmlformats.org/officeDocument/2006/relationships/hyperlink" Target="https://www.rd-alliance.org/group/rda-covid19-rda-covid19-omics-rda-covid19-epidemiology-rda-covid19-clinical-rda-covid19-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soft.org/documents/people-roadmap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s.io/blog/strategy-for-culture-chang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540025" y="1780038"/>
            <a:ext cx="8247000" cy="100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50" b="1">
                <a:solidFill>
                  <a:srgbClr val="333333"/>
                </a:solidFill>
                <a:highlight>
                  <a:srgbClr val="FFFFFF"/>
                </a:highlight>
              </a:rPr>
              <a:t>The Research Software Alliance: Collaborating on the advancement of the research software ecosystem</a:t>
            </a:r>
            <a:endParaRPr sz="5400"/>
          </a:p>
        </p:txBody>
      </p:sp>
      <p:sp>
        <p:nvSpPr>
          <p:cNvPr id="63" name="Google Shape;63;p13"/>
          <p:cNvSpPr txBox="1">
            <a:spLocks noGrp="1"/>
          </p:cNvSpPr>
          <p:nvPr>
            <p:ph type="subTitle" idx="1"/>
          </p:nvPr>
        </p:nvSpPr>
        <p:spPr>
          <a:xfrm>
            <a:off x="264600" y="3009525"/>
            <a:ext cx="8614800" cy="18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hlinkClick r:id="rId3"/>
              </a:rPr>
              <a:t>www.researchsoft.org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Slides: </a:t>
            </a:r>
            <a:r>
              <a:rPr lang="en" sz="2100" u="sng">
                <a:solidFill>
                  <a:schemeClr val="hlink"/>
                </a:solidFill>
                <a:hlinkClick r:id="rId4"/>
              </a:rPr>
              <a:t>tinyurl.com/resa-czi</a:t>
            </a:r>
            <a:r>
              <a:rPr lang="en" sz="2100"/>
              <a:t> </a:t>
            </a:r>
            <a:endParaRPr sz="21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 </a:t>
            </a:r>
            <a:endParaRPr sz="1900"/>
          </a:p>
        </p:txBody>
      </p:sp>
      <p:pic>
        <p:nvPicPr>
          <p:cNvPr id="64" name="Google Shape;6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94850" y="378825"/>
            <a:ext cx="2295125" cy="108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Possible focus areas: Incentives</a:t>
            </a:r>
            <a:endParaRPr/>
          </a:p>
        </p:txBody>
      </p:sp>
      <p:sp>
        <p:nvSpPr>
          <p:cNvPr id="135" name="Google Shape;135;p22"/>
          <p:cNvSpPr txBox="1">
            <a:spLocks noGrp="1"/>
          </p:cNvSpPr>
          <p:nvPr>
            <p:ph type="body" idx="1"/>
          </p:nvPr>
        </p:nvSpPr>
        <p:spPr>
          <a:xfrm>
            <a:off x="311700" y="13706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 understanding of career recognition and metrics issues across a wider range of countries to consider cultural differences.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Consider career recognition and metrics issues from alternative viewpoints - open source software functions as a community.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Encourage emerging digital roles such as RSEs, data stewards, and data scientists to work together to gain recognition.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Run competitions that highlight contributions to science through software.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Identify next steps in creating RSE as a profession.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Priority areas</a:t>
            </a:r>
            <a:endParaRPr/>
          </a:p>
        </p:txBody>
      </p:sp>
      <p:sp>
        <p:nvSpPr>
          <p:cNvPr id="141" name="Google Shape;141;p23"/>
          <p:cNvSpPr txBox="1">
            <a:spLocks noGrp="1"/>
          </p:cNvSpPr>
          <p:nvPr>
            <p:ph type="body" idx="1"/>
          </p:nvPr>
        </p:nvSpPr>
        <p:spPr>
          <a:xfrm>
            <a:off x="311700" y="14509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rgbClr val="6AA84F"/>
                </a:solidFill>
              </a:rPr>
              <a:t>40%</a:t>
            </a:r>
            <a:r>
              <a:rPr lang="en" sz="2600">
                <a:solidFill>
                  <a:schemeClr val="dk1"/>
                </a:solidFill>
              </a:rPr>
              <a:t> </a:t>
            </a:r>
            <a:endParaRPr sz="2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Career paths and recognition</a:t>
            </a:r>
            <a:r>
              <a:rPr lang="en" sz="2600">
                <a:solidFill>
                  <a:schemeClr val="dk1"/>
                </a:solidFill>
              </a:rPr>
              <a:t> </a:t>
            </a:r>
            <a:endParaRPr sz="2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rgbClr val="6AA84F"/>
                </a:solidFill>
              </a:rPr>
              <a:t>25% </a:t>
            </a:r>
            <a:endParaRPr sz="4000" b="1">
              <a:solidFill>
                <a:srgbClr val="6AA84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/>
              <a:t>Valuing research software as a first class research object</a:t>
            </a:r>
            <a:endParaRPr sz="2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 for audience</a:t>
            </a:r>
            <a:endParaRPr/>
          </a:p>
        </p:txBody>
      </p:sp>
      <p:sp>
        <p:nvSpPr>
          <p:cNvPr id="147" name="Google Shape;147;p24"/>
          <p:cNvSpPr txBox="1">
            <a:spLocks noGrp="1"/>
          </p:cNvSpPr>
          <p:nvPr>
            <p:ph type="body" idx="1"/>
          </p:nvPr>
        </p:nvSpPr>
        <p:spPr>
          <a:xfrm>
            <a:off x="272700" y="11675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What outcomes can you (or your organisation/initiative) not achieve on your own?</a:t>
            </a: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Where do you need to collaborate to influence broader processes?</a:t>
            </a: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What can you contribute to help achieve these outcomes?</a:t>
            </a: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What are you willing to put your energy and effort into?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48" name="Google Shape;14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6700" y="4421175"/>
            <a:ext cx="1207900" cy="5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000"/>
              <a:t>Google doc: </a:t>
            </a:r>
            <a:r>
              <a:rPr lang="en" sz="3000" u="sng">
                <a:solidFill>
                  <a:schemeClr val="hlink"/>
                </a:solidFill>
                <a:hlinkClick r:id="rId3"/>
              </a:rPr>
              <a:t>tinyurl.com/czi-rse</a:t>
            </a:r>
            <a:r>
              <a:rPr lang="en" sz="3000"/>
              <a:t> </a:t>
            </a:r>
            <a:endParaRPr sz="3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302250" y="637975"/>
            <a:ext cx="8539500" cy="418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82880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000000"/>
                </a:solidFill>
              </a:rPr>
              <a:t>Vision: </a:t>
            </a:r>
            <a:endParaRPr sz="2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Research software </a:t>
            </a:r>
            <a:r>
              <a:rPr lang="en" sz="2400" b="1">
                <a:solidFill>
                  <a:srgbClr val="000000"/>
                </a:solidFill>
              </a:rPr>
              <a:t>and those who develop and maintain</a:t>
            </a:r>
            <a:r>
              <a:rPr lang="en" sz="2400">
                <a:solidFill>
                  <a:srgbClr val="000000"/>
                </a:solidFill>
              </a:rPr>
              <a:t> it are recognised and valued as fundamental and vital to research worldwide.</a:t>
            </a:r>
            <a:endParaRPr sz="10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000000"/>
                </a:solidFill>
              </a:rPr>
              <a:t>Mission: </a:t>
            </a:r>
            <a:endParaRPr sz="2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To bring research software communities together to collaborate on the advancement of the research software ecosystem.</a:t>
            </a:r>
            <a:endParaRPr sz="24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000000"/>
              </a:solidFill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6700" y="4421175"/>
            <a:ext cx="1207900" cy="5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750" y="164025"/>
            <a:ext cx="2186050" cy="103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subTitle" idx="1"/>
          </p:nvPr>
        </p:nvSpPr>
        <p:spPr>
          <a:xfrm>
            <a:off x="311700" y="361310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Software is the ubiquitous instrument of science</a:t>
            </a:r>
            <a:endParaRPr sz="1700"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400"/>
              </a:spcBef>
              <a:spcAft>
                <a:spcPts val="0"/>
              </a:spcAft>
              <a:buNone/>
            </a:pPr>
            <a:endParaRPr sz="800"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1252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Carole Goble, Professor of Computer Science, University of Manchester, UK</a:t>
            </a:r>
            <a:endParaRPr sz="1500">
              <a:solidFill>
                <a:srgbClr val="21252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975" y="221125"/>
            <a:ext cx="5267325" cy="154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53800" y="1965763"/>
            <a:ext cx="6978505" cy="121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313" y="221125"/>
            <a:ext cx="5267325" cy="154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574000" y="3178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History</a:t>
            </a:r>
            <a:endParaRPr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6700" y="4421175"/>
            <a:ext cx="1207900" cy="57177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 txBox="1"/>
          <p:nvPr/>
        </p:nvSpPr>
        <p:spPr>
          <a:xfrm>
            <a:off x="5203350" y="131300"/>
            <a:ext cx="2294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Founding Members</a:t>
            </a:r>
            <a:endParaRPr b="1"/>
          </a:p>
        </p:txBody>
      </p:sp>
      <p:sp>
        <p:nvSpPr>
          <p:cNvPr id="87" name="Google Shape;87;p16"/>
          <p:cNvSpPr txBox="1"/>
          <p:nvPr/>
        </p:nvSpPr>
        <p:spPr>
          <a:xfrm>
            <a:off x="4464700" y="4420863"/>
            <a:ext cx="3531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Partners</a:t>
            </a:r>
            <a:endParaRPr b="1"/>
          </a:p>
        </p:txBody>
      </p:sp>
      <p:pic>
        <p:nvPicPr>
          <p:cNvPr id="88" name="Google Shape;8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8850" y="4211625"/>
            <a:ext cx="1297300" cy="81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71925" y="566075"/>
            <a:ext cx="5556951" cy="15472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/>
          <p:nvPr/>
        </p:nvSpPr>
        <p:spPr>
          <a:xfrm>
            <a:off x="7846600" y="2294850"/>
            <a:ext cx="1207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Sponsors</a:t>
            </a:r>
            <a:endParaRPr b="1"/>
          </a:p>
        </p:txBody>
      </p:sp>
      <p:sp>
        <p:nvSpPr>
          <p:cNvPr id="91" name="Google Shape;91;p16"/>
          <p:cNvSpPr txBox="1"/>
          <p:nvPr/>
        </p:nvSpPr>
        <p:spPr>
          <a:xfrm>
            <a:off x="7927100" y="3174500"/>
            <a:ext cx="1127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Previous sponsors</a:t>
            </a:r>
            <a:endParaRPr b="1"/>
          </a:p>
        </p:txBody>
      </p:sp>
      <p:pic>
        <p:nvPicPr>
          <p:cNvPr id="92" name="Google Shape;9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04364" y="2264744"/>
            <a:ext cx="4082324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26119" y="2876569"/>
            <a:ext cx="3820475" cy="14158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 txBox="1"/>
          <p:nvPr/>
        </p:nvSpPr>
        <p:spPr>
          <a:xfrm>
            <a:off x="311700" y="1152475"/>
            <a:ext cx="3291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Founded 2018</a:t>
            </a:r>
            <a:endParaRPr sz="18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highlight>
                  <a:srgbClr val="FFFFFF"/>
                </a:highlight>
              </a:rPr>
              <a:t>Now defining organisational member structure</a:t>
            </a:r>
            <a:endParaRPr sz="1800">
              <a:solidFill>
                <a:srgbClr val="3C4043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rgbClr val="0097A7"/>
                </a:solidFill>
                <a:highlight>
                  <a:srgbClr val="FFFFFF"/>
                </a:highlight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Twitter</a:t>
            </a:r>
            <a:r>
              <a:rPr lang="en" sz="1800">
                <a:solidFill>
                  <a:srgbClr val="3C4043"/>
                </a:solidFill>
                <a:highlight>
                  <a:srgbClr val="FFFFFF"/>
                </a:highlight>
              </a:rPr>
              <a:t> followers: 1200</a:t>
            </a:r>
            <a:endParaRPr sz="1800">
              <a:solidFill>
                <a:srgbClr val="3C4043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rgbClr val="0097A7"/>
                </a:solidFill>
                <a:highlight>
                  <a:srgbClr val="FFFFFF"/>
                </a:highlight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Newsletter</a:t>
            </a:r>
            <a:r>
              <a:rPr lang="en" sz="1800">
                <a:solidFill>
                  <a:srgbClr val="0097A7"/>
                </a:solidFill>
                <a:highlight>
                  <a:srgbClr val="FFFFFF"/>
                </a:highlight>
                <a:uFill>
                  <a:noFill/>
                </a:u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1800">
                <a:solidFill>
                  <a:srgbClr val="3C4043"/>
                </a:solidFill>
                <a:highlight>
                  <a:srgbClr val="FFFFFF"/>
                </a:highlight>
              </a:rPr>
              <a:t>subscribers: 220</a:t>
            </a:r>
            <a:endParaRPr sz="1800">
              <a:solidFill>
                <a:srgbClr val="3C4043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C4043"/>
                </a:solidFill>
                <a:highlight>
                  <a:srgbClr val="FFFFFF"/>
                </a:highlight>
              </a:rPr>
              <a:t>A fiscally sponsored project of </a:t>
            </a:r>
            <a:r>
              <a:rPr lang="en" sz="1800" u="sng">
                <a:solidFill>
                  <a:srgbClr val="0097A7"/>
                </a:solidFill>
                <a:highlight>
                  <a:srgbClr val="FFFFFF"/>
                </a:highlight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Code for Science &amp; Society</a:t>
            </a:r>
            <a:endParaRPr sz="1800">
              <a:solidFill>
                <a:srgbClr val="3C4043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C4043"/>
                </a:solidFill>
                <a:highlight>
                  <a:srgbClr val="FFFFFF"/>
                </a:highlight>
              </a:rPr>
              <a:t>Financial information </a:t>
            </a:r>
            <a:r>
              <a:rPr lang="en" sz="1800" u="sng">
                <a:solidFill>
                  <a:srgbClr val="0097A7"/>
                </a:solidFill>
                <a:highlight>
                  <a:srgbClr val="FFFFFF"/>
                </a:highlight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online</a:t>
            </a:r>
            <a:endParaRPr sz="1800">
              <a:solidFill>
                <a:srgbClr val="3C4043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600"/>
              </a:spcAft>
              <a:buNone/>
            </a:pPr>
            <a:endParaRPr sz="18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Recent achievements 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00" name="Google Shape;100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445900" cy="34164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600"/>
              <a:buChar char="●"/>
            </a:pPr>
            <a:r>
              <a:rPr lang="en" sz="1600" u="sng">
                <a:solidFill>
                  <a:schemeClr val="accent5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ReSA People Roadmap</a:t>
            </a:r>
            <a:endParaRPr sz="1600">
              <a:solidFill>
                <a:srgbClr val="212529"/>
              </a:solidFill>
              <a:highlight>
                <a:srgbClr val="FFFFFF"/>
              </a:highlight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600"/>
              <a:buChar char="●"/>
            </a:pPr>
            <a:r>
              <a:rPr lang="en" sz="1600" u="sng">
                <a:solidFill>
                  <a:schemeClr val="accent5"/>
                </a:solidFill>
                <a:highlight>
                  <a:srgbClr val="FFFFFF"/>
                </a:highlight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Vive la différence - research software engineers</a:t>
            </a:r>
            <a:r>
              <a:rPr lang="en" sz="1600" u="sng">
                <a:solidFill>
                  <a:schemeClr val="accent5"/>
                </a:solidFill>
                <a:highlight>
                  <a:srgbClr val="FFFFFF"/>
                </a:highlight>
              </a:rPr>
              <a:t>,</a:t>
            </a:r>
            <a:r>
              <a:rPr lang="en" sz="1600">
                <a:solidFill>
                  <a:srgbClr val="212529"/>
                </a:solidFill>
                <a:highlight>
                  <a:srgbClr val="FFFFFF"/>
                </a:highlight>
              </a:rPr>
              <a:t> a hybrid workshop on centralising diversity, equity and inclusion at the heart of RSE</a:t>
            </a:r>
            <a:endParaRPr sz="1600">
              <a:solidFill>
                <a:srgbClr val="212529"/>
              </a:solidFill>
              <a:highlight>
                <a:srgbClr val="FFFFFF"/>
              </a:highlight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 u="sng">
                <a:solidFill>
                  <a:schemeClr val="hlink"/>
                </a:solidFill>
                <a:hlinkClick r:id="rId5"/>
              </a:rPr>
              <a:t>Research Software Funders Forum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Char char="●"/>
            </a:pPr>
            <a:r>
              <a:rPr lang="en" sz="1600" u="sng">
                <a:solidFill>
                  <a:schemeClr val="accent5"/>
                </a:solidFill>
                <a:highlight>
                  <a:srgbClr val="FFFFFF"/>
                </a:highlight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Overview of research software funding landscape</a:t>
            </a:r>
            <a:endParaRPr sz="1600" u="sng">
              <a:solidFill>
                <a:schemeClr val="accent5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Inclusion of research software in </a:t>
            </a:r>
            <a:r>
              <a:rPr lang="en" sz="1600" u="sng">
                <a:solidFill>
                  <a:schemeClr val="hlink"/>
                </a:solidFill>
                <a:hlinkClick r:id="rId7"/>
              </a:rPr>
              <a:t>UNESCO</a:t>
            </a:r>
            <a:r>
              <a:rPr lang="en" sz="1600"/>
              <a:t>, </a:t>
            </a:r>
            <a:r>
              <a:rPr lang="en" sz="1600" u="sng">
                <a:solidFill>
                  <a:schemeClr val="hlink"/>
                </a:solidFill>
                <a:hlinkClick r:id="rId8"/>
              </a:rPr>
              <a:t>OECD</a:t>
            </a:r>
            <a:r>
              <a:rPr lang="en" sz="1600"/>
              <a:t>, and </a:t>
            </a:r>
            <a:r>
              <a:rPr lang="en" sz="1600" u="sng">
                <a:solidFill>
                  <a:schemeClr val="accent5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RDA COVID-19 Guidelines and Recommendations</a:t>
            </a:r>
            <a:r>
              <a:rPr lang="en" sz="1600">
                <a:solidFill>
                  <a:schemeClr val="dk1"/>
                </a:solidFill>
              </a:rPr>
              <a:t> recommendations</a:t>
            </a:r>
            <a:endParaRPr sz="160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Blog: </a:t>
            </a:r>
            <a:r>
              <a:rPr lang="en" sz="1600" u="sng">
                <a:solidFill>
                  <a:schemeClr val="accent5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 software is essential for research data, so how should governments respond?</a:t>
            </a:r>
            <a:endParaRPr sz="1600"/>
          </a:p>
        </p:txBody>
      </p:sp>
      <p:pic>
        <p:nvPicPr>
          <p:cNvPr id="101" name="Google Shape;101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886700" y="4421175"/>
            <a:ext cx="1207900" cy="5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810900" y="2040600"/>
            <a:ext cx="3081601" cy="186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8"/>
          <p:cNvSpPr txBox="1">
            <a:spLocks noGrp="1"/>
          </p:cNvSpPr>
          <p:nvPr>
            <p:ph type="title"/>
          </p:nvPr>
        </p:nvSpPr>
        <p:spPr>
          <a:xfrm>
            <a:off x="311700" y="182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ReSA People Roadmap</a:t>
            </a:r>
            <a:r>
              <a:rPr lang="en"/>
              <a:t> - 28 initiatives were profiled </a:t>
            </a:r>
            <a:endParaRPr/>
          </a:p>
        </p:txBody>
      </p:sp>
      <p:sp>
        <p:nvSpPr>
          <p:cNvPr id="108" name="Google Shape;108;p18"/>
          <p:cNvSpPr txBox="1">
            <a:spLocks noGrp="1"/>
          </p:cNvSpPr>
          <p:nvPr>
            <p:ph type="body" idx="1"/>
          </p:nvPr>
        </p:nvSpPr>
        <p:spPr>
          <a:xfrm>
            <a:off x="311700" y="863550"/>
            <a:ext cx="4044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American Geophysical Union (AGU)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Australian Research Data Commons (ARDC)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CiteAs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Community Health Analytics Open Source Software (CHAOSS)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Code for Science &amp; Society (CS&amp;S)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CodeMeta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Code Refinery </a:t>
            </a:r>
            <a:endParaRPr sz="13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Council of International RSE Associations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Data Archiving and Networked Services (DANS)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de-RSE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German Aerospace Center (DLR) Institute for Software Technology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Department of Energy (DOE) Exascale Computing Project (ECP)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ELIXIR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European Research Infrastructure Software Engineers' Network (EURISE Network) </a:t>
            </a:r>
            <a:endParaRPr sz="14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sp>
        <p:nvSpPr>
          <p:cNvPr id="109" name="Google Shape;109;p18"/>
          <p:cNvSpPr txBox="1">
            <a:spLocks noGrp="1"/>
          </p:cNvSpPr>
          <p:nvPr>
            <p:ph type="body" idx="1"/>
          </p:nvPr>
        </p:nvSpPr>
        <p:spPr>
          <a:xfrm>
            <a:off x="4787400" y="863550"/>
            <a:ext cx="4044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European Open Science Cloud (EOSC)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FORCE11 Software Citation Implementation Working Group (SCIWG)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GitHub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INnovative Training Enabled by a Research Software Engineering Community of Trainers (INTERSECT)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Journal of Open Research Software (JORS)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Journal of Open Source Software (JOSS)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Netherlands eScience Center (NLeSC)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New Zealand eScience Infrastructure (NeSI) Nordic-RSE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Society of RSE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Software Sustainability Institute (SSI)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The Carpentries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US Research Software Engineer Association (US-RSE)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US Research Software Sustainability Institute (URSSI) 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>
            <a:spLocks noGrp="1"/>
          </p:cNvSpPr>
          <p:nvPr>
            <p:ph type="title"/>
          </p:nvPr>
        </p:nvSpPr>
        <p:spPr>
          <a:xfrm>
            <a:off x="291750" y="-37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38461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333333"/>
                </a:solidFill>
                <a:highlight>
                  <a:srgbClr val="FFFFFF"/>
                </a:highlight>
              </a:rPr>
              <a:t>Aim: Identify opportunities for accelerating efforts </a:t>
            </a:r>
            <a:endParaRPr/>
          </a:p>
        </p:txBody>
      </p:sp>
      <p:sp>
        <p:nvSpPr>
          <p:cNvPr id="115" name="Google Shape;115;p19"/>
          <p:cNvSpPr txBox="1">
            <a:spLocks noGrp="1"/>
          </p:cNvSpPr>
          <p:nvPr>
            <p:ph type="body" idx="1"/>
          </p:nvPr>
        </p:nvSpPr>
        <p:spPr>
          <a:xfrm>
            <a:off x="271800" y="4244700"/>
            <a:ext cx="8560500" cy="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71600" lvl="0" indent="0" algn="l" rtl="0">
              <a:lnSpc>
                <a:spcPct val="138461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Adapted from Brian Nosek, 2019, </a:t>
            </a:r>
            <a:r>
              <a:rPr lang="en" u="sng">
                <a:solidFill>
                  <a:schemeClr val="hlink"/>
                </a:solidFill>
                <a:hlinkClick r:id="rId3"/>
              </a:rPr>
              <a:t>Strategy for Culture Change </a:t>
            </a:r>
            <a:endParaRPr/>
          </a:p>
        </p:txBody>
      </p:sp>
      <p:pic>
        <p:nvPicPr>
          <p:cNvPr id="116" name="Google Shape;11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0250" y="787300"/>
            <a:ext cx="5943600" cy="372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>
            <a:spLocks noGrp="1"/>
          </p:cNvSpPr>
          <p:nvPr>
            <p:ph type="title"/>
          </p:nvPr>
        </p:nvSpPr>
        <p:spPr>
          <a:xfrm>
            <a:off x="311700" y="1639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Profiled initiatives by people categories</a:t>
            </a:r>
            <a:endParaRPr/>
          </a:p>
        </p:txBody>
      </p:sp>
      <p:pic>
        <p:nvPicPr>
          <p:cNvPr id="122" name="Google Shape;12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0523" y="786523"/>
            <a:ext cx="6615400" cy="409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Initiatives with a policy focus</a:t>
            </a:r>
            <a:endParaRPr/>
          </a:p>
        </p:txBody>
      </p:sp>
      <p:sp>
        <p:nvSpPr>
          <p:cNvPr id="128" name="Google Shape;128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211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 strategic level: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Australian Research Data Commons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Society of Research Software Engineering (RSE)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International Council of RSE Associations</a:t>
            </a:r>
            <a:endParaRPr/>
          </a:p>
        </p:txBody>
      </p:sp>
      <p:sp>
        <p:nvSpPr>
          <p:cNvPr id="129" name="Google Shape;129;p21"/>
          <p:cNvSpPr txBox="1">
            <a:spLocks noGrp="1"/>
          </p:cNvSpPr>
          <p:nvPr>
            <p:ph type="body" idx="1"/>
          </p:nvPr>
        </p:nvSpPr>
        <p:spPr>
          <a:xfrm>
            <a:off x="4572000" y="1152475"/>
            <a:ext cx="4211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programs/projects: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American Geophysical Union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de-RSE (Germany)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FORCE11 Software Citation Implementation Working Group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Netherlands eScience Center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Journal of Open Research Software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Journal of Open Source Software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Microsoft Macintosh PowerPoint</Application>
  <PresentationFormat>On-screen Show (16:9)</PresentationFormat>
  <Paragraphs>96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Roboto</vt:lpstr>
      <vt:lpstr>Arial</vt:lpstr>
      <vt:lpstr>Simple Light</vt:lpstr>
      <vt:lpstr>The Research Software Alliance: Collaborating on the advancement of the research software ecosystem</vt:lpstr>
      <vt:lpstr>PowerPoint Presentation</vt:lpstr>
      <vt:lpstr>PowerPoint Presentation</vt:lpstr>
      <vt:lpstr>History</vt:lpstr>
      <vt:lpstr>Recent achievements </vt:lpstr>
      <vt:lpstr>ReSA People Roadmap - 28 initiatives were profiled </vt:lpstr>
      <vt:lpstr>Aim: Identify opportunities for accelerating efforts </vt:lpstr>
      <vt:lpstr>Profiled initiatives by people categories</vt:lpstr>
      <vt:lpstr>Initiatives with a policy focus</vt:lpstr>
      <vt:lpstr>Possible focus areas: Incentives</vt:lpstr>
      <vt:lpstr>Priority areas</vt:lpstr>
      <vt:lpstr>Questions for audience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Research Software Alliance: Collaborating on the advancement of the research software ecosystem</dc:title>
  <cp:lastModifiedBy>Andrew Barker</cp:lastModifiedBy>
  <cp:revision>1</cp:revision>
  <dcterms:modified xsi:type="dcterms:W3CDTF">2022-10-04T01:57:42Z</dcterms:modified>
</cp:coreProperties>
</file>